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338" r:id="rId5"/>
    <p:sldId id="342" r:id="rId6"/>
    <p:sldId id="348" r:id="rId7"/>
    <p:sldId id="344" r:id="rId8"/>
    <p:sldId id="349" r:id="rId9"/>
    <p:sldId id="258" r:id="rId10"/>
    <p:sldId id="378" r:id="rId11"/>
    <p:sldId id="376" r:id="rId12"/>
    <p:sldId id="372" r:id="rId13"/>
    <p:sldId id="377" r:id="rId14"/>
    <p:sldId id="375" r:id="rId15"/>
    <p:sldId id="373" r:id="rId16"/>
    <p:sldId id="374" r:id="rId17"/>
    <p:sldId id="347" r:id="rId18"/>
  </p:sldIdLst>
  <p:sldSz cx="12192000" cy="6858000"/>
  <p:notesSz cx="7315200" cy="96012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3" clrIdx="0"/>
  <p:cmAuthor id="1" name="Pernille Skjershede Nielsen" initials="PSN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F53"/>
    <a:srgbClr val="006878"/>
    <a:srgbClr val="F9E300"/>
    <a:srgbClr val="D5D6D2"/>
    <a:srgbClr val="FFF110"/>
    <a:srgbClr val="FFF142"/>
    <a:srgbClr val="7864AA"/>
    <a:srgbClr val="F9E3FF"/>
    <a:srgbClr val="F9E600"/>
    <a:srgbClr val="F9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6F3A9-A23C-42F7-A30C-7F22BB1D5A2A}" v="4" dt="2023-05-04T13:54:00.3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78007" autoAdjust="0"/>
  </p:normalViewPr>
  <p:slideViewPr>
    <p:cSldViewPr>
      <p:cViewPr varScale="1">
        <p:scale>
          <a:sx n="114" d="100"/>
          <a:sy n="114" d="100"/>
        </p:scale>
        <p:origin x="36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y Olsen" userId="d67ba73c-e6dc-4ffc-93f0-bb0ee17d839f" providerId="ADAL" clId="{DDC6F3A9-A23C-42F7-A30C-7F22BB1D5A2A}"/>
    <pc:docChg chg="custSel addSld delSld modSld sldOrd">
      <pc:chgData name="Tommy Olsen" userId="d67ba73c-e6dc-4ffc-93f0-bb0ee17d839f" providerId="ADAL" clId="{DDC6F3A9-A23C-42F7-A30C-7F22BB1D5A2A}" dt="2023-05-04T14:21:28.856" v="662" actId="113"/>
      <pc:docMkLst>
        <pc:docMk/>
      </pc:docMkLst>
      <pc:sldChg chg="modSp add mod">
        <pc:chgData name="Tommy Olsen" userId="d67ba73c-e6dc-4ffc-93f0-bb0ee17d839f" providerId="ADAL" clId="{DDC6F3A9-A23C-42F7-A30C-7F22BB1D5A2A}" dt="2023-05-04T14:17:46.228" v="615" actId="20577"/>
        <pc:sldMkLst>
          <pc:docMk/>
          <pc:sldMk cId="2512563345" sldId="258"/>
        </pc:sldMkLst>
        <pc:spChg chg="mod">
          <ac:chgData name="Tommy Olsen" userId="d67ba73c-e6dc-4ffc-93f0-bb0ee17d839f" providerId="ADAL" clId="{DDC6F3A9-A23C-42F7-A30C-7F22BB1D5A2A}" dt="2023-05-04T14:17:46.228" v="615" actId="20577"/>
          <ac:spMkLst>
            <pc:docMk/>
            <pc:sldMk cId="2512563345" sldId="258"/>
            <ac:spMk id="10" creationId="{B1E0FB5E-CC06-9484-966B-19EACF49E54F}"/>
          </ac:spMkLst>
        </pc:spChg>
        <pc:spChg chg="mod">
          <ac:chgData name="Tommy Olsen" userId="d67ba73c-e6dc-4ffc-93f0-bb0ee17d839f" providerId="ADAL" clId="{DDC6F3A9-A23C-42F7-A30C-7F22BB1D5A2A}" dt="2023-05-04T14:16:38.185" v="608" actId="1076"/>
          <ac:spMkLst>
            <pc:docMk/>
            <pc:sldMk cId="2512563345" sldId="258"/>
            <ac:spMk id="36" creationId="{C2D3D5AA-AC23-6004-3BE4-6CA8B68E9360}"/>
          </ac:spMkLst>
        </pc:spChg>
        <pc:spChg chg="mod">
          <ac:chgData name="Tommy Olsen" userId="d67ba73c-e6dc-4ffc-93f0-bb0ee17d839f" providerId="ADAL" clId="{DDC6F3A9-A23C-42F7-A30C-7F22BB1D5A2A}" dt="2023-05-04T14:16:06.929" v="605" actId="20577"/>
          <ac:spMkLst>
            <pc:docMk/>
            <pc:sldMk cId="2512563345" sldId="258"/>
            <ac:spMk id="37" creationId="{FF1333F5-DAD5-01CA-4BE0-A2D38C5DA6CC}"/>
          </ac:spMkLst>
        </pc:spChg>
        <pc:spChg chg="mod">
          <ac:chgData name="Tommy Olsen" userId="d67ba73c-e6dc-4ffc-93f0-bb0ee17d839f" providerId="ADAL" clId="{DDC6F3A9-A23C-42F7-A30C-7F22BB1D5A2A}" dt="2023-05-04T14:17:43.811" v="614" actId="20577"/>
          <ac:spMkLst>
            <pc:docMk/>
            <pc:sldMk cId="2512563345" sldId="258"/>
            <ac:spMk id="42" creationId="{E7643635-EB56-0C58-553B-44B66AB76A77}"/>
          </ac:spMkLst>
        </pc:spChg>
        <pc:spChg chg="mod">
          <ac:chgData name="Tommy Olsen" userId="d67ba73c-e6dc-4ffc-93f0-bb0ee17d839f" providerId="ADAL" clId="{DDC6F3A9-A23C-42F7-A30C-7F22BB1D5A2A}" dt="2023-05-04T14:12:31.961" v="463" actId="20577"/>
          <ac:spMkLst>
            <pc:docMk/>
            <pc:sldMk cId="2512563345" sldId="258"/>
            <ac:spMk id="62" creationId="{1D73FE30-146D-A01C-973D-93595D9054F5}"/>
          </ac:spMkLst>
        </pc:spChg>
        <pc:spChg chg="mod">
          <ac:chgData name="Tommy Olsen" userId="d67ba73c-e6dc-4ffc-93f0-bb0ee17d839f" providerId="ADAL" clId="{DDC6F3A9-A23C-42F7-A30C-7F22BB1D5A2A}" dt="2023-05-04T14:17:15.194" v="613" actId="1037"/>
          <ac:spMkLst>
            <pc:docMk/>
            <pc:sldMk cId="2512563345" sldId="258"/>
            <ac:spMk id="2050" creationId="{73DC3A23-799C-73A1-071B-4F176E696665}"/>
          </ac:spMkLst>
        </pc:spChg>
      </pc:sldChg>
      <pc:sldChg chg="modSp mod">
        <pc:chgData name="Tommy Olsen" userId="d67ba73c-e6dc-4ffc-93f0-bb0ee17d839f" providerId="ADAL" clId="{DDC6F3A9-A23C-42F7-A30C-7F22BB1D5A2A}" dt="2023-05-04T13:44:23.081" v="4" actId="255"/>
        <pc:sldMkLst>
          <pc:docMk/>
          <pc:sldMk cId="2114714100" sldId="338"/>
        </pc:sldMkLst>
        <pc:spChg chg="mod">
          <ac:chgData name="Tommy Olsen" userId="d67ba73c-e6dc-4ffc-93f0-bb0ee17d839f" providerId="ADAL" clId="{DDC6F3A9-A23C-42F7-A30C-7F22BB1D5A2A}" dt="2023-05-04T13:44:23.081" v="4" actId="255"/>
          <ac:spMkLst>
            <pc:docMk/>
            <pc:sldMk cId="2114714100" sldId="338"/>
            <ac:spMk id="3" creationId="{00000000-0000-0000-0000-000000000000}"/>
          </ac:spMkLst>
        </pc:spChg>
      </pc:sldChg>
      <pc:sldChg chg="del">
        <pc:chgData name="Tommy Olsen" userId="d67ba73c-e6dc-4ffc-93f0-bb0ee17d839f" providerId="ADAL" clId="{DDC6F3A9-A23C-42F7-A30C-7F22BB1D5A2A}" dt="2023-05-04T13:47:05.745" v="7" actId="47"/>
        <pc:sldMkLst>
          <pc:docMk/>
          <pc:sldMk cId="3676127182" sldId="343"/>
        </pc:sldMkLst>
      </pc:sldChg>
      <pc:sldChg chg="del">
        <pc:chgData name="Tommy Olsen" userId="d67ba73c-e6dc-4ffc-93f0-bb0ee17d839f" providerId="ADAL" clId="{DDC6F3A9-A23C-42F7-A30C-7F22BB1D5A2A}" dt="2023-05-04T13:50:52.765" v="10" actId="47"/>
        <pc:sldMkLst>
          <pc:docMk/>
          <pc:sldMk cId="3684428088" sldId="345"/>
        </pc:sldMkLst>
      </pc:sldChg>
      <pc:sldChg chg="del">
        <pc:chgData name="Tommy Olsen" userId="d67ba73c-e6dc-4ffc-93f0-bb0ee17d839f" providerId="ADAL" clId="{DDC6F3A9-A23C-42F7-A30C-7F22BB1D5A2A}" dt="2023-05-04T13:50:23.194" v="9" actId="47"/>
        <pc:sldMkLst>
          <pc:docMk/>
          <pc:sldMk cId="700199172" sldId="346"/>
        </pc:sldMkLst>
      </pc:sldChg>
      <pc:sldChg chg="del">
        <pc:chgData name="Tommy Olsen" userId="d67ba73c-e6dc-4ffc-93f0-bb0ee17d839f" providerId="ADAL" clId="{DDC6F3A9-A23C-42F7-A30C-7F22BB1D5A2A}" dt="2023-05-04T13:44:33.328" v="5" actId="47"/>
        <pc:sldMkLst>
          <pc:docMk/>
          <pc:sldMk cId="1908877264" sldId="348"/>
        </pc:sldMkLst>
      </pc:sldChg>
      <pc:sldChg chg="add">
        <pc:chgData name="Tommy Olsen" userId="d67ba73c-e6dc-4ffc-93f0-bb0ee17d839f" providerId="ADAL" clId="{DDC6F3A9-A23C-42F7-A30C-7F22BB1D5A2A}" dt="2023-05-04T13:47:03.311" v="6"/>
        <pc:sldMkLst>
          <pc:docMk/>
          <pc:sldMk cId="3790250157" sldId="348"/>
        </pc:sldMkLst>
      </pc:sldChg>
      <pc:sldChg chg="modSp add mod">
        <pc:chgData name="Tommy Olsen" userId="d67ba73c-e6dc-4ffc-93f0-bb0ee17d839f" providerId="ADAL" clId="{DDC6F3A9-A23C-42F7-A30C-7F22BB1D5A2A}" dt="2023-05-04T13:57:40.811" v="195" actId="20577"/>
        <pc:sldMkLst>
          <pc:docMk/>
          <pc:sldMk cId="3404357460" sldId="349"/>
        </pc:sldMkLst>
        <pc:spChg chg="mod">
          <ac:chgData name="Tommy Olsen" userId="d67ba73c-e6dc-4ffc-93f0-bb0ee17d839f" providerId="ADAL" clId="{DDC6F3A9-A23C-42F7-A30C-7F22BB1D5A2A}" dt="2023-05-04T13:57:40.811" v="195" actId="20577"/>
          <ac:spMkLst>
            <pc:docMk/>
            <pc:sldMk cId="3404357460" sldId="349"/>
            <ac:spMk id="3" creationId="{ED3B0D22-D0EF-4ADD-A78E-3C9817104F7D}"/>
          </ac:spMkLst>
        </pc:spChg>
      </pc:sldChg>
      <pc:sldChg chg="add del">
        <pc:chgData name="Tommy Olsen" userId="d67ba73c-e6dc-4ffc-93f0-bb0ee17d839f" providerId="ADAL" clId="{DDC6F3A9-A23C-42F7-A30C-7F22BB1D5A2A}" dt="2023-05-04T14:13:03.511" v="464" actId="47"/>
        <pc:sldMkLst>
          <pc:docMk/>
          <pc:sldMk cId="1671350456" sldId="359"/>
        </pc:sldMkLst>
      </pc:sldChg>
      <pc:sldChg chg="modSp add mod">
        <pc:chgData name="Tommy Olsen" userId="d67ba73c-e6dc-4ffc-93f0-bb0ee17d839f" providerId="ADAL" clId="{DDC6F3A9-A23C-42F7-A30C-7F22BB1D5A2A}" dt="2023-05-04T13:54:00.411" v="14" actId="27636"/>
        <pc:sldMkLst>
          <pc:docMk/>
          <pc:sldMk cId="1620227256" sldId="372"/>
        </pc:sldMkLst>
        <pc:spChg chg="mod">
          <ac:chgData name="Tommy Olsen" userId="d67ba73c-e6dc-4ffc-93f0-bb0ee17d839f" providerId="ADAL" clId="{DDC6F3A9-A23C-42F7-A30C-7F22BB1D5A2A}" dt="2023-05-04T13:54:00.411" v="13" actId="27636"/>
          <ac:spMkLst>
            <pc:docMk/>
            <pc:sldMk cId="1620227256" sldId="372"/>
            <ac:spMk id="2" creationId="{E0D12FF9-EA73-D018-C244-63A687CCF6F7}"/>
          </ac:spMkLst>
        </pc:spChg>
        <pc:spChg chg="mod">
          <ac:chgData name="Tommy Olsen" userId="d67ba73c-e6dc-4ffc-93f0-bb0ee17d839f" providerId="ADAL" clId="{DDC6F3A9-A23C-42F7-A30C-7F22BB1D5A2A}" dt="2023-05-04T13:54:00.411" v="14" actId="27636"/>
          <ac:spMkLst>
            <pc:docMk/>
            <pc:sldMk cId="1620227256" sldId="372"/>
            <ac:spMk id="3" creationId="{F31FC00E-2D9F-C529-9D37-E779E29B5BA0}"/>
          </ac:spMkLst>
        </pc:spChg>
      </pc:sldChg>
      <pc:sldChg chg="add">
        <pc:chgData name="Tommy Olsen" userId="d67ba73c-e6dc-4ffc-93f0-bb0ee17d839f" providerId="ADAL" clId="{DDC6F3A9-A23C-42F7-A30C-7F22BB1D5A2A}" dt="2023-05-04T13:54:00.311" v="12"/>
        <pc:sldMkLst>
          <pc:docMk/>
          <pc:sldMk cId="1520292348" sldId="373"/>
        </pc:sldMkLst>
      </pc:sldChg>
      <pc:sldChg chg="add">
        <pc:chgData name="Tommy Olsen" userId="d67ba73c-e6dc-4ffc-93f0-bb0ee17d839f" providerId="ADAL" clId="{DDC6F3A9-A23C-42F7-A30C-7F22BB1D5A2A}" dt="2023-05-04T13:54:00.311" v="12"/>
        <pc:sldMkLst>
          <pc:docMk/>
          <pc:sldMk cId="3072688164" sldId="374"/>
        </pc:sldMkLst>
      </pc:sldChg>
      <pc:sldChg chg="add">
        <pc:chgData name="Tommy Olsen" userId="d67ba73c-e6dc-4ffc-93f0-bb0ee17d839f" providerId="ADAL" clId="{DDC6F3A9-A23C-42F7-A30C-7F22BB1D5A2A}" dt="2023-05-04T13:54:00.311" v="12"/>
        <pc:sldMkLst>
          <pc:docMk/>
          <pc:sldMk cId="1556674698" sldId="375"/>
        </pc:sldMkLst>
      </pc:sldChg>
      <pc:sldChg chg="add">
        <pc:chgData name="Tommy Olsen" userId="d67ba73c-e6dc-4ffc-93f0-bb0ee17d839f" providerId="ADAL" clId="{DDC6F3A9-A23C-42F7-A30C-7F22BB1D5A2A}" dt="2023-05-04T13:54:00.311" v="12"/>
        <pc:sldMkLst>
          <pc:docMk/>
          <pc:sldMk cId="45990422" sldId="376"/>
        </pc:sldMkLst>
      </pc:sldChg>
      <pc:sldChg chg="add">
        <pc:chgData name="Tommy Olsen" userId="d67ba73c-e6dc-4ffc-93f0-bb0ee17d839f" providerId="ADAL" clId="{DDC6F3A9-A23C-42F7-A30C-7F22BB1D5A2A}" dt="2023-05-04T13:54:00.311" v="12"/>
        <pc:sldMkLst>
          <pc:docMk/>
          <pc:sldMk cId="1660838066" sldId="377"/>
        </pc:sldMkLst>
      </pc:sldChg>
      <pc:sldChg chg="new del">
        <pc:chgData name="Tommy Olsen" userId="d67ba73c-e6dc-4ffc-93f0-bb0ee17d839f" providerId="ADAL" clId="{DDC6F3A9-A23C-42F7-A30C-7F22BB1D5A2A}" dt="2023-05-04T14:09:03.828" v="197" actId="47"/>
        <pc:sldMkLst>
          <pc:docMk/>
          <pc:sldMk cId="1002887179" sldId="378"/>
        </pc:sldMkLst>
      </pc:sldChg>
      <pc:sldChg chg="modSp new mod ord">
        <pc:chgData name="Tommy Olsen" userId="d67ba73c-e6dc-4ffc-93f0-bb0ee17d839f" providerId="ADAL" clId="{DDC6F3A9-A23C-42F7-A30C-7F22BB1D5A2A}" dt="2023-05-04T14:21:28.856" v="662" actId="113"/>
        <pc:sldMkLst>
          <pc:docMk/>
          <pc:sldMk cId="1121726016" sldId="378"/>
        </pc:sldMkLst>
        <pc:spChg chg="mod">
          <ac:chgData name="Tommy Olsen" userId="d67ba73c-e6dc-4ffc-93f0-bb0ee17d839f" providerId="ADAL" clId="{DDC6F3A9-A23C-42F7-A30C-7F22BB1D5A2A}" dt="2023-05-04T14:09:18.628" v="214" actId="20577"/>
          <ac:spMkLst>
            <pc:docMk/>
            <pc:sldMk cId="1121726016" sldId="378"/>
            <ac:spMk id="2" creationId="{83414B7C-5498-8BC7-CF15-F4BFD3B7EA0F}"/>
          </ac:spMkLst>
        </pc:spChg>
        <pc:spChg chg="mod">
          <ac:chgData name="Tommy Olsen" userId="d67ba73c-e6dc-4ffc-93f0-bb0ee17d839f" providerId="ADAL" clId="{DDC6F3A9-A23C-42F7-A30C-7F22BB1D5A2A}" dt="2023-05-04T14:21:28.856" v="662" actId="113"/>
          <ac:spMkLst>
            <pc:docMk/>
            <pc:sldMk cId="1121726016" sldId="378"/>
            <ac:spMk id="3" creationId="{7E92CB7E-3E6C-A950-F2D0-E763F6CDFD4D}"/>
          </ac:spMkLst>
        </pc:spChg>
      </pc:sldChg>
      <pc:sldMasterChg chg="delSldLayout">
        <pc:chgData name="Tommy Olsen" userId="d67ba73c-e6dc-4ffc-93f0-bb0ee17d839f" providerId="ADAL" clId="{DDC6F3A9-A23C-42F7-A30C-7F22BB1D5A2A}" dt="2023-05-04T14:13:03.511" v="464" actId="47"/>
        <pc:sldMasterMkLst>
          <pc:docMk/>
          <pc:sldMasterMk cId="1056691065" sldId="2147483648"/>
        </pc:sldMasterMkLst>
        <pc:sldLayoutChg chg="del">
          <pc:chgData name="Tommy Olsen" userId="d67ba73c-e6dc-4ffc-93f0-bb0ee17d839f" providerId="ADAL" clId="{DDC6F3A9-A23C-42F7-A30C-7F22BB1D5A2A}" dt="2023-05-04T14:13:03.511" v="464" actId="47"/>
          <pc:sldLayoutMkLst>
            <pc:docMk/>
            <pc:sldMasterMk cId="1056691065" sldId="2147483648"/>
            <pc:sldLayoutMk cId="2070151095" sldId="214748366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917DE661-DCA1-4FAB-90E8-EF8C8E51E24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4142775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4A38B414-5412-4920-AF5D-B1FC5D68040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186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142775" y="0"/>
            <a:ext cx="3170717" cy="480598"/>
          </a:xfrm>
          <a:prstGeom prst="rect">
            <a:avLst/>
          </a:prstGeom>
        </p:spPr>
        <p:txBody>
          <a:bodyPr vert="horz" lIns="91434" tIns="45717" rIns="91434" bIns="45717" rtlCol="0"/>
          <a:lstStyle>
            <a:lvl1pPr algn="r">
              <a:defRPr sz="1200"/>
            </a:lvl1pPr>
          </a:lstStyle>
          <a:p>
            <a:fld id="{D7BAB81F-848E-4C71-9D43-3D8A9117ADC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4" tIns="45717" rIns="91434" bIns="4571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31180" y="4560303"/>
            <a:ext cx="5852843" cy="4320770"/>
          </a:xfrm>
          <a:prstGeom prst="rect">
            <a:avLst/>
          </a:prstGeom>
        </p:spPr>
        <p:txBody>
          <a:bodyPr vert="horz" lIns="91434" tIns="45717" rIns="91434" bIns="45717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142775" y="9119069"/>
            <a:ext cx="3170717" cy="480597"/>
          </a:xfrm>
          <a:prstGeom prst="rect">
            <a:avLst/>
          </a:prstGeom>
        </p:spPr>
        <p:txBody>
          <a:bodyPr vert="horz" lIns="91434" tIns="45717" rIns="91434" bIns="45717" rtlCol="0" anchor="b"/>
          <a:lstStyle>
            <a:lvl1pPr algn="r">
              <a:defRPr sz="1200"/>
            </a:lvl1pPr>
          </a:lstStyle>
          <a:p>
            <a:fld id="{AA2C9EA5-83EC-4E39-9534-4B0435D547E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1084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C9EA5-83EC-4E39-9534-4B0435D547E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759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EDD327B-D370-4293-90C9-11E86DC4B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3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1007435" y="2060848"/>
            <a:ext cx="3072341" cy="1728192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MarkPro" panose="020B0504020101010102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SKRIFTTYPE ARIAL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007435" y="589038"/>
            <a:ext cx="10363200" cy="1470025"/>
          </a:xfrm>
        </p:spPr>
        <p:txBody>
          <a:bodyPr>
            <a:normAutofit/>
          </a:bodyPr>
          <a:lstStyle>
            <a:lvl1pPr algn="l">
              <a:defRPr sz="3600" baseline="0"/>
            </a:lvl1pPr>
          </a:lstStyle>
          <a:p>
            <a:r>
              <a:rPr lang="da-DK" dirty="0"/>
              <a:t>GATE 21 PRÆSENTATION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508762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04-05-2023</a:t>
            </a:fld>
            <a:endParaRPr lang="da-DK"/>
          </a:p>
        </p:txBody>
      </p:sp>
      <p:pic>
        <p:nvPicPr>
          <p:cNvPr id="14" name="Billede 3">
            <a:extLst>
              <a:ext uri="{FF2B5EF4-FFF2-40B4-BE49-F238E27FC236}">
                <a16:creationId xmlns:a16="http://schemas.microsoft.com/office/drawing/2014/main" id="{CAC0DDAC-E004-4B56-AB6B-6843D2A43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753616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Billede 3">
            <a:extLst>
              <a:ext uri="{FF2B5EF4-FFF2-40B4-BE49-F238E27FC236}">
                <a16:creationId xmlns:a16="http://schemas.microsoft.com/office/drawing/2014/main" id="{1FB7752E-AAC2-402B-97EE-F79534C434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4588" y="3875356"/>
            <a:ext cx="5517232" cy="4480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3338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020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5" y="274638"/>
            <a:ext cx="9217024" cy="1143000"/>
          </a:xfrm>
        </p:spPr>
        <p:txBody>
          <a:bodyPr/>
          <a:lstStyle>
            <a:lvl1pPr algn="l"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SKRIFTTYPE ARIAL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007435" y="1600201"/>
            <a:ext cx="10369152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623392" y="6473230"/>
            <a:ext cx="1165920" cy="268139"/>
          </a:xfrm>
        </p:spPr>
        <p:txBody>
          <a:bodyPr/>
          <a:lstStyle>
            <a:lvl1pPr>
              <a:defRPr sz="800"/>
            </a:lvl1pPr>
          </a:lstStyle>
          <a:p>
            <a:fld id="{486FD663-DC72-400B-B985-66FA06D6A073}" type="datetimeFigureOut">
              <a:rPr lang="da-DK" smtClean="0"/>
              <a:pPr/>
              <a:t>04-05-2023</a:t>
            </a:fld>
            <a:endParaRPr lang="da-D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F9B1F2-5804-4702-B9F0-9BB4A2F8B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24" y="257199"/>
            <a:ext cx="1018375" cy="11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0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2280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3616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90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470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586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749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4154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FD663-DC72-400B-B985-66FA06D6A073}" type="datetimeFigureOut">
              <a:rPr lang="da-DK" smtClean="0"/>
              <a:t>04-05-2023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024D8-78C2-49CC-8AE8-F334C2AEA784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3">
            <a:extLst>
              <a:ext uri="{FF2B5EF4-FFF2-40B4-BE49-F238E27FC236}">
                <a16:creationId xmlns:a16="http://schemas.microsoft.com/office/drawing/2014/main" id="{0F7F6A32-DFDA-4F89-B864-DEB1A7B9CB0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9944"/>
            <a:ext cx="12192000" cy="4480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16901-A8DD-40C9-BE08-6D25A6F3636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24" y="257199"/>
            <a:ext cx="1018375" cy="11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1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ur01.safelinks.protection.outlook.com/?url=https%3A%2F%2Fdagsordener.htk.dk%2Fvis%3Fid%3Dfa5a5841-e35f-4610-a0a5-bdd25f784cd5%26fritekst%3Dtermonet&amp;data=05%7C01%7C%7Caabab0dea150493c191908db29514be3%7C584b4490175146b5854b79e445ca4387%7C1%7C0%7C638149201369555268%7CUnknown%7CTWFpbGZsb3d8eyJWIjoiMC4wLjAwMDAiLCJQIjoiV2luMzIiLCJBTiI6Ik1haWwiLCJXVCI6Mn0%3D%7C3000%7C%7C%7C&amp;sdata=YuGRFdJ4%2BBrCHjKXqCJ3DXUYn8zO%2F4gXxGEKl%2BjtJCM%3D&amp;reserved=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dertitel 1"/>
          <p:cNvSpPr>
            <a:spLocks noGrp="1"/>
          </p:cNvSpPr>
          <p:nvPr>
            <p:ph type="subTitle" idx="1"/>
          </p:nvPr>
        </p:nvSpPr>
        <p:spPr>
          <a:xfrm>
            <a:off x="1093276" y="4005064"/>
            <a:ext cx="3072341" cy="1728192"/>
          </a:xfrm>
        </p:spPr>
        <p:txBody>
          <a:bodyPr>
            <a:normAutofit/>
          </a:bodyPr>
          <a:lstStyle/>
          <a:p>
            <a:r>
              <a:rPr lang="da-DK" sz="2000" dirty="0">
                <a:latin typeface="Arial" panose="020B0604020202020204" pitchFamily="34" charset="0"/>
              </a:rPr>
              <a:t>Tommy Olsen</a:t>
            </a:r>
          </a:p>
          <a:p>
            <a:r>
              <a:rPr lang="da-DK" sz="2000" dirty="0">
                <a:latin typeface="Arial" panose="020B0604020202020204" pitchFamily="34" charset="0"/>
              </a:rPr>
              <a:t>Gate 21</a:t>
            </a:r>
          </a:p>
          <a:p>
            <a:r>
              <a:rPr lang="da-DK" sz="2000" dirty="0">
                <a:latin typeface="Arial" panose="020B0604020202020204" pitchFamily="34" charset="0"/>
              </a:rPr>
              <a:t>Tommy.olsen@gate21.dk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093276" y="908720"/>
            <a:ext cx="5938827" cy="1800200"/>
          </a:xfrm>
        </p:spPr>
        <p:txBody>
          <a:bodyPr>
            <a:normAutofit fontScale="90000"/>
          </a:bodyPr>
          <a:lstStyle/>
          <a:p>
            <a:r>
              <a:rPr lang="da-DK" sz="7200" dirty="0"/>
              <a:t>Termonet</a:t>
            </a:r>
            <a:br>
              <a:rPr lang="da-DK" sz="7200" dirty="0"/>
            </a:br>
            <a:r>
              <a:rPr lang="da-DK" sz="4000" dirty="0"/>
              <a:t>F</a:t>
            </a:r>
            <a:r>
              <a:rPr lang="da-DK" dirty="0"/>
              <a:t>ælles varmeløsning udenfor de traditionelle fjernvarmeområder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14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EDA503D-1C38-158A-4B4E-4BFCBA56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21" y="4722939"/>
            <a:ext cx="11264757" cy="1903894"/>
          </a:xfrm>
        </p:spPr>
        <p:txBody>
          <a:bodyPr/>
          <a:lstStyle/>
          <a:p>
            <a:pPr marL="0" indent="0">
              <a:buNone/>
            </a:pPr>
            <a:r>
              <a:rPr lang="da-DK" sz="2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Status</a:t>
            </a:r>
          </a:p>
          <a:p>
            <a:pPr lvl="1"/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gang med 1. boring</a:t>
            </a:r>
          </a:p>
          <a:p>
            <a:pPr lvl="1"/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gang med at grave/skyde. Forventer op mod 1000 huller som der skydes imellem.</a:t>
            </a:r>
          </a:p>
          <a:p>
            <a:pPr lvl="1"/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Regner med at levere varme til den nye varmesæson</a:t>
            </a:r>
          </a:p>
          <a:p>
            <a:endParaRPr lang="da-DK" dirty="0"/>
          </a:p>
        </p:txBody>
      </p:sp>
      <p:pic>
        <p:nvPicPr>
          <p:cNvPr id="5" name="Billede 4" descr="Et billede, der indeholder træ, sky, udendørs, skov">
            <a:extLst>
              <a:ext uri="{FF2B5EF4-FFF2-40B4-BE49-F238E27FC236}">
                <a16:creationId xmlns:a16="http://schemas.microsoft.com/office/drawing/2014/main" id="{BE179749-2572-52CC-C857-D8013E4FC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476" y="380144"/>
            <a:ext cx="3678148" cy="3678148"/>
          </a:xfrm>
          <a:prstGeom prst="rect">
            <a:avLst/>
          </a:prstGeom>
        </p:spPr>
      </p:pic>
      <p:pic>
        <p:nvPicPr>
          <p:cNvPr id="7" name="Billede 6" descr="Et billede, der indeholder jord, rød, landbrugsmaskine, skovl&#10;&#10;Automatisk genereret beskrivelse">
            <a:extLst>
              <a:ext uri="{FF2B5EF4-FFF2-40B4-BE49-F238E27FC236}">
                <a16:creationId xmlns:a16="http://schemas.microsoft.com/office/drawing/2014/main" id="{4982C3A0-5CF5-CB93-6946-D2CE7DB94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858" y="380143"/>
            <a:ext cx="3678149" cy="3678149"/>
          </a:xfrm>
          <a:prstGeom prst="rect">
            <a:avLst/>
          </a:prstGeom>
        </p:spPr>
      </p:pic>
      <p:pic>
        <p:nvPicPr>
          <p:cNvPr id="9" name="Billede 8" descr="Et billede, der indeholder udendørs, gul, beskidt&#10;&#10;Automatisk genereret beskrivelse">
            <a:extLst>
              <a:ext uri="{FF2B5EF4-FFF2-40B4-BE49-F238E27FC236}">
                <a16:creationId xmlns:a16="http://schemas.microsoft.com/office/drawing/2014/main" id="{9BE5ABBF-8E94-494C-8065-4129F8B8E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1478" y="380143"/>
            <a:ext cx="3678148" cy="3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8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C76421-3AA4-236F-AAA3-01740743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TRACÉ FOR ETABLERING AF KOLD FJERNVARME I VRIDSLØSEMAGLE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4D7888C1-1FD4-E53B-9F4E-F36C0E267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3" y="1289558"/>
            <a:ext cx="9543495" cy="5421791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544011A-93AF-4305-A9A6-7187E31C2310}"/>
              </a:ext>
            </a:extLst>
          </p:cNvPr>
          <p:cNvSpPr/>
          <p:nvPr/>
        </p:nvSpPr>
        <p:spPr>
          <a:xfrm rot="19890863">
            <a:off x="5332288" y="2291137"/>
            <a:ext cx="763712" cy="1137863"/>
          </a:xfrm>
          <a:prstGeom prst="ellips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674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B15C0-2F54-157F-2123-3D17C7E4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755"/>
            <a:ext cx="10515600" cy="1325563"/>
          </a:xfrm>
        </p:spPr>
        <p:txBody>
          <a:bodyPr/>
          <a:lstStyle/>
          <a:p>
            <a:r>
              <a:rPr lang="da-DK" dirty="0"/>
              <a:t>Vridsløsemagle - arealer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E1CD7E-35CC-0106-4761-1F97C028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03" y="1550418"/>
            <a:ext cx="7072635" cy="4351338"/>
          </a:xfrm>
        </p:spPr>
        <p:txBody>
          <a:bodyPr/>
          <a:lstStyle/>
          <a:p>
            <a:pPr marL="0" indent="0">
              <a:buNone/>
            </a:pP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Proces med at finde et sted til energibrøndene: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Kommunen havde et areal, men det var for småt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Koppedal museet havde areal, men det var fredet. Man vurderede at det vil tage for lang tid at fjerne fredningen.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Bygningsstyrelsen/KU havde areal, men de ville ikke indgå i en dialog.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Lokal landmand havde jord. Her blev der lavet en deklaration, så dette areal anvendes.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Herefter og med landmandens underskrift, kunne man lave en miljøgodkendelse.</a:t>
            </a: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da-D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Landmanden får en erstatning som er fastsat i loven.</a:t>
            </a:r>
          </a:p>
          <a:p>
            <a:pPr lvl="1"/>
            <a:endParaRPr lang="da-DK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Dette forløb forsinkede projektet op til et år!</a:t>
            </a:r>
          </a:p>
          <a:p>
            <a:endParaRPr lang="da-DK" dirty="0"/>
          </a:p>
        </p:txBody>
      </p:sp>
      <p:pic>
        <p:nvPicPr>
          <p:cNvPr id="5" name="Billede 4" descr="Et billede, der indeholder natur, udendørs&#10;&#10;Automatisk genereret beskrivelse">
            <a:extLst>
              <a:ext uri="{FF2B5EF4-FFF2-40B4-BE49-F238E27FC236}">
                <a16:creationId xmlns:a16="http://schemas.microsoft.com/office/drawing/2014/main" id="{0F997FBD-6B89-D998-9DCC-50191D546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7338" y="1620553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2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CBEFBE-AD57-9908-9B41-EC9795017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Vridsløsemagle - priser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CE4D47-FF03-48ED-012A-077BD8F4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565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Priserne holder påvirkes </a:t>
            </a:r>
            <a:r>
              <a:rPr lang="da-DK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pga</a:t>
            </a:r>
            <a:r>
              <a:rPr lang="da-DK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diverse stigninger nu.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Jordarbejdet er det dyreste. Koster </a:t>
            </a:r>
            <a:r>
              <a:rPr lang="da-DK" sz="1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</a:t>
            </a: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a-DK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50%</a:t>
            </a: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af etableringsomkostningen. Det skyldes at man lægger rørene i en landsby, hvor der er fortov, asfalt, der skal hele tiden lukkes huller så folk kan komme frem, der skal trafikreguleres for bil og bus, så de kan komme frem.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Plastrørene er billigere end fjernvarmerør og der skal ikke svejses.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Varmepumperne er dyrere end fjernvarmeunits, men prisen på 55.000 kr. + moms holder tilsyneladende.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Energibrøndene koster </a:t>
            </a:r>
            <a:r>
              <a:rPr lang="da-DK" sz="19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</a:t>
            </a: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200.000 kr. </a:t>
            </a:r>
            <a:r>
              <a:rPr lang="da-DK" sz="1900" dirty="0">
                <a:latin typeface="Calibri" panose="020F0502020204030204" pitchFamily="34" charset="0"/>
                <a:ea typeface="Times New Roman" panose="02020603050405020304" pitchFamily="18" charset="0"/>
              </a:rPr>
              <a:t>Der skal regnes med </a:t>
            </a:r>
            <a:r>
              <a:rPr lang="da-DK" sz="19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udgift til vand, el og køreplader ved boring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a-DK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Forbrugerprisen er fortsat fastsat til samme pris som fjernvarmen </a:t>
            </a:r>
            <a:r>
              <a:rPr lang="da-DK" sz="2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incl</a:t>
            </a:r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leje af unit + 2.000 kr.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2688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44DADA-82C1-4F8E-8F99-B72B4CD7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6BF978-CA74-4CFA-81C3-CB9FF10F9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503" y="2276872"/>
            <a:ext cx="9745083" cy="3849292"/>
          </a:xfrm>
        </p:spPr>
        <p:txBody>
          <a:bodyPr/>
          <a:lstStyle/>
          <a:p>
            <a:pPr marL="457200" lvl="1" indent="0">
              <a:buNone/>
            </a:pPr>
            <a:r>
              <a:rPr lang="da-DK" dirty="0"/>
              <a:t>		</a:t>
            </a:r>
            <a:r>
              <a:rPr lang="da-DK" sz="4000" dirty="0"/>
              <a:t>Tak for nu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r>
              <a:rPr lang="da-DK" dirty="0"/>
              <a:t>Mere viden: gate21.dk/termonet</a:t>
            </a:r>
          </a:p>
          <a:p>
            <a:pPr marL="457200" lvl="1" indent="0">
              <a:buNone/>
            </a:pPr>
            <a:endParaRPr lang="da-DK" dirty="0"/>
          </a:p>
          <a:p>
            <a:pPr marL="457200" lvl="1" indent="0">
              <a:buNone/>
            </a:pPr>
            <a:r>
              <a:rPr lang="da-DK" dirty="0"/>
              <a:t>Termonet Danmark foreningen: termonet.dk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937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7AD9AA-1890-4C85-BC58-4220A2E7A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Løsningen: termonet i bred forstand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C13DE7-C319-48AF-BB1C-7949A38DB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ladsholder til indhold 4" descr="Et billede, der indeholder tekst, beholder, kasse, visitkort&#10;&#10;Automatisk genereret beskrivelse">
            <a:extLst>
              <a:ext uri="{FF2B5EF4-FFF2-40B4-BE49-F238E27FC236}">
                <a16:creationId xmlns:a16="http://schemas.microsoft.com/office/drawing/2014/main" id="{B9799331-988F-49D1-B964-396E33746F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/>
        </p:blipFill>
        <p:spPr>
          <a:xfrm>
            <a:off x="1775519" y="1318621"/>
            <a:ext cx="8448939" cy="4751647"/>
          </a:xfrm>
          <a:prstGeom prst="rect">
            <a:avLst/>
          </a:prstGeom>
        </p:spPr>
      </p:pic>
      <p:sp>
        <p:nvSpPr>
          <p:cNvPr id="7" name="Taleboble: oval 6">
            <a:extLst>
              <a:ext uri="{FF2B5EF4-FFF2-40B4-BE49-F238E27FC236}">
                <a16:creationId xmlns:a16="http://schemas.microsoft.com/office/drawing/2014/main" id="{09676F77-1F59-4B11-87A6-DAE6E3067D03}"/>
              </a:ext>
            </a:extLst>
          </p:cNvPr>
          <p:cNvSpPr/>
          <p:nvPr/>
        </p:nvSpPr>
        <p:spPr>
          <a:xfrm>
            <a:off x="8691991" y="5448831"/>
            <a:ext cx="1532467" cy="677333"/>
          </a:xfrm>
          <a:prstGeom prst="wedgeEllipseCallout">
            <a:avLst>
              <a:gd name="adj1" fmla="val -152877"/>
              <a:gd name="adj2" fmla="val -152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Batteriet</a:t>
            </a:r>
          </a:p>
        </p:txBody>
      </p:sp>
    </p:spTree>
    <p:extLst>
      <p:ext uri="{BB962C8B-B14F-4D97-AF65-F5344CB8AC3E}">
        <p14:creationId xmlns:p14="http://schemas.microsoft.com/office/powerpoint/2010/main" val="237114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BD753-430C-4B2D-93B0-B5A04414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35" y="188640"/>
            <a:ext cx="9217024" cy="1143000"/>
          </a:xfrm>
        </p:spPr>
        <p:txBody>
          <a:bodyPr/>
          <a:lstStyle/>
          <a:p>
            <a:r>
              <a:rPr lang="da-DK" dirty="0"/>
              <a:t>To modeller – og den varme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E0A6173-FE82-47C2-9E4A-13EF04B9C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588" y="1417638"/>
            <a:ext cx="3912435" cy="237175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EC4B2AA-60A1-414A-9C7B-11ED3C868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194" y="1124744"/>
            <a:ext cx="4576094" cy="4437112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8768A2D7-F4A4-80AD-8780-699ACF771192}"/>
              </a:ext>
            </a:extLst>
          </p:cNvPr>
          <p:cNvCxnSpPr>
            <a:cxnSpLocks/>
          </p:cNvCxnSpPr>
          <p:nvPr/>
        </p:nvCxnSpPr>
        <p:spPr>
          <a:xfrm>
            <a:off x="8472264" y="4833156"/>
            <a:ext cx="9785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ktangel 5">
            <a:extLst>
              <a:ext uri="{FF2B5EF4-FFF2-40B4-BE49-F238E27FC236}">
                <a16:creationId xmlns:a16="http://schemas.microsoft.com/office/drawing/2014/main" id="{96394787-BF3B-BD83-2356-97A74F8F23EC}"/>
              </a:ext>
            </a:extLst>
          </p:cNvPr>
          <p:cNvSpPr/>
          <p:nvPr/>
        </p:nvSpPr>
        <p:spPr>
          <a:xfrm>
            <a:off x="6329588" y="4437112"/>
            <a:ext cx="86409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B9B1425-EAE9-D9DF-01BA-5147E92425D7}"/>
              </a:ext>
            </a:extLst>
          </p:cNvPr>
          <p:cNvSpPr txBox="1"/>
          <p:nvPr/>
        </p:nvSpPr>
        <p:spPr>
          <a:xfrm>
            <a:off x="6393817" y="4690552"/>
            <a:ext cx="7356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b="1" dirty="0"/>
              <a:t>Varmekilde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C22156E-C0F0-6FE9-01F2-47ACB4C9697A}"/>
              </a:ext>
            </a:extLst>
          </p:cNvPr>
          <p:cNvCxnSpPr>
            <a:cxnSpLocks/>
          </p:cNvCxnSpPr>
          <p:nvPr/>
        </p:nvCxnSpPr>
        <p:spPr>
          <a:xfrm flipV="1">
            <a:off x="9450811" y="4041244"/>
            <a:ext cx="907617" cy="7919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BE89F2B-2780-B6E4-C386-FFDB00128E93}"/>
              </a:ext>
            </a:extLst>
          </p:cNvPr>
          <p:cNvCxnSpPr>
            <a:cxnSpLocks/>
          </p:cNvCxnSpPr>
          <p:nvPr/>
        </p:nvCxnSpPr>
        <p:spPr>
          <a:xfrm flipV="1">
            <a:off x="9494332" y="4509120"/>
            <a:ext cx="865749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C2868593-FE83-0712-8BC3-56A29B509C1F}"/>
              </a:ext>
            </a:extLst>
          </p:cNvPr>
          <p:cNvCxnSpPr>
            <a:cxnSpLocks/>
          </p:cNvCxnSpPr>
          <p:nvPr/>
        </p:nvCxnSpPr>
        <p:spPr>
          <a:xfrm>
            <a:off x="9480376" y="4833156"/>
            <a:ext cx="843388" cy="3240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CC37C448-263B-F457-719C-9FF0DE00AAC5}"/>
              </a:ext>
            </a:extLst>
          </p:cNvPr>
          <p:cNvCxnSpPr>
            <a:cxnSpLocks/>
          </p:cNvCxnSpPr>
          <p:nvPr/>
        </p:nvCxnSpPr>
        <p:spPr>
          <a:xfrm>
            <a:off x="9450811" y="4833156"/>
            <a:ext cx="907617" cy="900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" name="Billede 28">
            <a:extLst>
              <a:ext uri="{FF2B5EF4-FFF2-40B4-BE49-F238E27FC236}">
                <a16:creationId xmlns:a16="http://schemas.microsoft.com/office/drawing/2014/main" id="{4DE0DA63-7DBE-F93B-8C86-6FE776625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9226" y="3450612"/>
            <a:ext cx="571580" cy="590632"/>
          </a:xfrm>
          <a:prstGeom prst="rect">
            <a:avLst/>
          </a:prstGeom>
        </p:spPr>
      </p:pic>
      <p:pic>
        <p:nvPicPr>
          <p:cNvPr id="30" name="Billede 29">
            <a:extLst>
              <a:ext uri="{FF2B5EF4-FFF2-40B4-BE49-F238E27FC236}">
                <a16:creationId xmlns:a16="http://schemas.microsoft.com/office/drawing/2014/main" id="{CF0DD199-7830-1C0C-B45F-6FA2CB1BD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8205" y="4135092"/>
            <a:ext cx="571580" cy="590632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37408F4D-1C58-33DF-DC5D-C208C1F76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858" y="4767375"/>
            <a:ext cx="571580" cy="590632"/>
          </a:xfrm>
          <a:prstGeom prst="rect">
            <a:avLst/>
          </a:prstGeom>
        </p:spPr>
      </p:pic>
      <p:pic>
        <p:nvPicPr>
          <p:cNvPr id="32" name="Billede 31">
            <a:extLst>
              <a:ext uri="{FF2B5EF4-FFF2-40B4-BE49-F238E27FC236}">
                <a16:creationId xmlns:a16="http://schemas.microsoft.com/office/drawing/2014/main" id="{E7C64386-5DB8-6F6E-CEA3-1EDCCE88B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8236" y="5437940"/>
            <a:ext cx="571580" cy="590632"/>
          </a:xfrm>
          <a:prstGeom prst="rect">
            <a:avLst/>
          </a:prstGeom>
        </p:spPr>
      </p:pic>
      <p:pic>
        <p:nvPicPr>
          <p:cNvPr id="35" name="Billede 34">
            <a:extLst>
              <a:ext uri="{FF2B5EF4-FFF2-40B4-BE49-F238E27FC236}">
                <a16:creationId xmlns:a16="http://schemas.microsoft.com/office/drawing/2014/main" id="{0F97844A-46C1-2F33-6E91-572A34B9A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218" y="4274052"/>
            <a:ext cx="978547" cy="1048444"/>
          </a:xfrm>
          <a:prstGeom prst="rect">
            <a:avLst/>
          </a:prstGeom>
        </p:spPr>
      </p:pic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104B9043-138B-A25F-C1BD-F1829E46098B}"/>
              </a:ext>
            </a:extLst>
          </p:cNvPr>
          <p:cNvCxnSpPr>
            <a:cxnSpLocks/>
          </p:cNvCxnSpPr>
          <p:nvPr/>
        </p:nvCxnSpPr>
        <p:spPr>
          <a:xfrm>
            <a:off x="7193684" y="4798274"/>
            <a:ext cx="432126" cy="0"/>
          </a:xfrm>
          <a:prstGeom prst="line">
            <a:avLst/>
          </a:prstGeom>
          <a:ln w="76200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25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1B9C8-BC46-42CE-B7B9-0D2E1F9CE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Mange varmekilder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5CC4DF0-0653-4A23-B563-26211F1F6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124744"/>
            <a:ext cx="6624736" cy="5150951"/>
          </a:xfrm>
          <a:prstGeom prst="rect">
            <a:avLst/>
          </a:prstGeom>
        </p:spPr>
      </p:pic>
      <p:sp>
        <p:nvSpPr>
          <p:cNvPr id="3" name="Ligebenet trekant 2">
            <a:extLst>
              <a:ext uri="{FF2B5EF4-FFF2-40B4-BE49-F238E27FC236}">
                <a16:creationId xmlns:a16="http://schemas.microsoft.com/office/drawing/2014/main" id="{0ED84B1D-AA9D-6C8B-D60B-25161B217C05}"/>
              </a:ext>
            </a:extLst>
          </p:cNvPr>
          <p:cNvSpPr/>
          <p:nvPr/>
        </p:nvSpPr>
        <p:spPr>
          <a:xfrm>
            <a:off x="5231904" y="1772816"/>
            <a:ext cx="648072" cy="720080"/>
          </a:xfrm>
          <a:prstGeom prst="triangl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579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ED2CE-8055-4E38-8A8E-E258248B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skal ???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3B0D22-D0EF-4ADD-A78E-3C9817104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dirty="0"/>
              <a:t>Forsyningsselskaberne</a:t>
            </a:r>
          </a:p>
          <a:p>
            <a:pPr lvl="1"/>
            <a:r>
              <a:rPr lang="da-DK" sz="2400" dirty="0"/>
              <a:t>Eksisterende organisation, professionel drift</a:t>
            </a:r>
          </a:p>
          <a:p>
            <a:endParaRPr lang="da-DK" dirty="0"/>
          </a:p>
          <a:p>
            <a:r>
              <a:rPr lang="da-DK" dirty="0"/>
              <a:t>AMBA + drift af forsyningsselskab</a:t>
            </a:r>
          </a:p>
          <a:p>
            <a:pPr lvl="1"/>
            <a:r>
              <a:rPr lang="da-DK" sz="2600" dirty="0"/>
              <a:t>Lokalt foreningsarbejde men mere indflydelse</a:t>
            </a:r>
          </a:p>
          <a:p>
            <a:endParaRPr lang="da-DK" dirty="0"/>
          </a:p>
          <a:p>
            <a:r>
              <a:rPr lang="da-DK" dirty="0"/>
              <a:t>AMBA med egen drift</a:t>
            </a:r>
          </a:p>
          <a:p>
            <a:pPr lvl="1"/>
            <a:r>
              <a:rPr lang="da-DK" sz="2600" dirty="0"/>
              <a:t>alt skal gøres selv</a:t>
            </a:r>
          </a:p>
          <a:p>
            <a:endParaRPr lang="da-DK" dirty="0"/>
          </a:p>
          <a:p>
            <a:r>
              <a:rPr lang="da-DK" dirty="0"/>
              <a:t>Fælles eje mellem naboer </a:t>
            </a:r>
          </a:p>
          <a:p>
            <a:pPr lvl="1"/>
            <a:r>
              <a:rPr lang="da-DK" sz="2400" dirty="0"/>
              <a:t>Udenfor varmeforsyningsloven. Mange modeller.</a:t>
            </a:r>
            <a:endParaRPr lang="da-DK" sz="26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1400361-A3DE-1162-C4F5-2265586A071E}"/>
              </a:ext>
            </a:extLst>
          </p:cNvPr>
          <p:cNvSpPr/>
          <p:nvPr/>
        </p:nvSpPr>
        <p:spPr>
          <a:xfrm>
            <a:off x="8927707" y="3717032"/>
            <a:ext cx="1608179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Finansie-ring</a:t>
            </a:r>
            <a:endParaRPr lang="da-DK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DB8C56E-0275-FD0A-EE6E-7BFA6A167446}"/>
              </a:ext>
            </a:extLst>
          </p:cNvPr>
          <p:cNvSpPr/>
          <p:nvPr/>
        </p:nvSpPr>
        <p:spPr>
          <a:xfrm>
            <a:off x="8688288" y="1658975"/>
            <a:ext cx="1608179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Ejerskab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54C5547-B505-B4EC-E079-B19837B10CD8}"/>
              </a:ext>
            </a:extLst>
          </p:cNvPr>
          <p:cNvSpPr/>
          <p:nvPr/>
        </p:nvSpPr>
        <p:spPr>
          <a:xfrm>
            <a:off x="9777096" y="2633626"/>
            <a:ext cx="1608179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/>
              <a:t>Drift</a:t>
            </a:r>
          </a:p>
        </p:txBody>
      </p:sp>
    </p:spTree>
    <p:extLst>
      <p:ext uri="{BB962C8B-B14F-4D97-AF65-F5344CB8AC3E}">
        <p14:creationId xmlns:p14="http://schemas.microsoft.com/office/powerpoint/2010/main" val="340435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56E400F2-A5C4-48BB-65BA-26E54C8AD0C6}"/>
              </a:ext>
            </a:extLst>
          </p:cNvPr>
          <p:cNvSpPr/>
          <p:nvPr/>
        </p:nvSpPr>
        <p:spPr>
          <a:xfrm>
            <a:off x="1711554" y="1346020"/>
            <a:ext cx="1332000" cy="56802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Borgere bliver interesserede</a:t>
            </a:r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D69B2238-CADE-4CED-E7A8-8C166E28994F}"/>
              </a:ext>
            </a:extLst>
          </p:cNvPr>
          <p:cNvSpPr/>
          <p:nvPr/>
        </p:nvSpPr>
        <p:spPr>
          <a:xfrm>
            <a:off x="3206208" y="1349991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Danne borgergruppe</a:t>
            </a:r>
          </a:p>
        </p:txBody>
      </p:sp>
      <p:sp>
        <p:nvSpPr>
          <p:cNvPr id="36" name="Rektangel: afrundede hjørner 35">
            <a:extLst>
              <a:ext uri="{FF2B5EF4-FFF2-40B4-BE49-F238E27FC236}">
                <a16:creationId xmlns:a16="http://schemas.microsoft.com/office/drawing/2014/main" id="{C2D3D5AA-AC23-6004-3BE4-6CA8B68E9360}"/>
              </a:ext>
            </a:extLst>
          </p:cNvPr>
          <p:cNvSpPr/>
          <p:nvPr/>
        </p:nvSpPr>
        <p:spPr>
          <a:xfrm>
            <a:off x="7290823" y="3365469"/>
            <a:ext cx="1513151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Kommunegaranti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904A87F8-169D-E0CA-87D7-88EFE9F511EC}"/>
              </a:ext>
            </a:extLst>
          </p:cNvPr>
          <p:cNvSpPr/>
          <p:nvPr/>
        </p:nvSpPr>
        <p:spPr>
          <a:xfrm>
            <a:off x="1699553" y="957311"/>
            <a:ext cx="8792894" cy="267191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/>
              <a:t>Projektmodning </a:t>
            </a: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097C0A31-94BF-33CA-D346-9F0286AC2621}"/>
              </a:ext>
            </a:extLst>
          </p:cNvPr>
          <p:cNvSpPr/>
          <p:nvPr/>
        </p:nvSpPr>
        <p:spPr>
          <a:xfrm>
            <a:off x="1699552" y="2057003"/>
            <a:ext cx="8792894" cy="267191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/>
              <a:t>Projektering </a:t>
            </a: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9EB2E156-8F19-5B35-B2FF-FD5CCFDAE439}"/>
              </a:ext>
            </a:extLst>
          </p:cNvPr>
          <p:cNvSpPr/>
          <p:nvPr/>
        </p:nvSpPr>
        <p:spPr>
          <a:xfrm>
            <a:off x="2718820" y="5523720"/>
            <a:ext cx="1332000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Skitseprojekt &amp; varmekilde</a:t>
            </a:r>
          </a:p>
        </p:txBody>
      </p:sp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3CEE2CC3-F049-45F4-5A71-4118650E950B}"/>
              </a:ext>
            </a:extLst>
          </p:cNvPr>
          <p:cNvSpPr/>
          <p:nvPr/>
        </p:nvSpPr>
        <p:spPr>
          <a:xfrm>
            <a:off x="1645473" y="5104547"/>
            <a:ext cx="8792894" cy="267191"/>
          </a:xfrm>
          <a:prstGeom prst="roundRect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/>
              <a:t>konkretisering 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1D73FE30-146D-A01C-973D-93595D9054F5}"/>
              </a:ext>
            </a:extLst>
          </p:cNvPr>
          <p:cNvSpPr txBox="1">
            <a:spLocks/>
          </p:cNvSpPr>
          <p:nvPr/>
        </p:nvSpPr>
        <p:spPr>
          <a:xfrm>
            <a:off x="482779" y="252948"/>
            <a:ext cx="10515600" cy="592185"/>
          </a:xfrm>
          <a:prstGeom prst="rect">
            <a:avLst/>
          </a:prstGeom>
        </p:spPr>
        <p:txBody>
          <a:bodyPr/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400" b="1" dirty="0"/>
              <a:t>Processen – I skal tage initiativet!</a:t>
            </a:r>
            <a:endParaRPr lang="da-DK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ktangel: afrundede hjørner 38">
            <a:extLst>
              <a:ext uri="{FF2B5EF4-FFF2-40B4-BE49-F238E27FC236}">
                <a16:creationId xmlns:a16="http://schemas.microsoft.com/office/drawing/2014/main" id="{8DB33D3B-DB06-5AF1-4864-639C42E834B6}"/>
              </a:ext>
            </a:extLst>
          </p:cNvPr>
          <p:cNvSpPr/>
          <p:nvPr/>
        </p:nvSpPr>
        <p:spPr>
          <a:xfrm>
            <a:off x="7693499" y="1349991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Dialog med virksomhed</a:t>
            </a:r>
          </a:p>
        </p:txBody>
      </p:sp>
      <p:sp>
        <p:nvSpPr>
          <p:cNvPr id="40" name="Rektangel: afrundede hjørner 39">
            <a:extLst>
              <a:ext uri="{FF2B5EF4-FFF2-40B4-BE49-F238E27FC236}">
                <a16:creationId xmlns:a16="http://schemas.microsoft.com/office/drawing/2014/main" id="{F0778E9B-F902-29E7-9F67-FF415631FD31}"/>
              </a:ext>
            </a:extLst>
          </p:cNvPr>
          <p:cNvSpPr/>
          <p:nvPr/>
        </p:nvSpPr>
        <p:spPr>
          <a:xfrm>
            <a:off x="4737149" y="1344660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Dialog med kommunen</a:t>
            </a:r>
          </a:p>
        </p:txBody>
      </p:sp>
      <p:sp>
        <p:nvSpPr>
          <p:cNvPr id="41" name="Rektangel: afrundede hjørner 40">
            <a:extLst>
              <a:ext uri="{FF2B5EF4-FFF2-40B4-BE49-F238E27FC236}">
                <a16:creationId xmlns:a16="http://schemas.microsoft.com/office/drawing/2014/main" id="{01C2972B-A9E8-B73E-76C5-1A271BC1342D}"/>
              </a:ext>
            </a:extLst>
          </p:cNvPr>
          <p:cNvSpPr/>
          <p:nvPr/>
        </p:nvSpPr>
        <p:spPr>
          <a:xfrm>
            <a:off x="9170016" y="1342032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Borgermøde / - opbakning</a:t>
            </a:r>
          </a:p>
        </p:txBody>
      </p:sp>
      <p:sp>
        <p:nvSpPr>
          <p:cNvPr id="42" name="Rektangel: afrundede hjørner 41">
            <a:extLst>
              <a:ext uri="{FF2B5EF4-FFF2-40B4-BE49-F238E27FC236}">
                <a16:creationId xmlns:a16="http://schemas.microsoft.com/office/drawing/2014/main" id="{E7643635-EB56-0C58-553B-44B66AB76A77}"/>
              </a:ext>
            </a:extLst>
          </p:cNvPr>
          <p:cNvSpPr/>
          <p:nvPr/>
        </p:nvSpPr>
        <p:spPr>
          <a:xfrm>
            <a:off x="1691882" y="3367641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AMBA</a:t>
            </a:r>
          </a:p>
        </p:txBody>
      </p:sp>
      <p:pic>
        <p:nvPicPr>
          <p:cNvPr id="2052" name="Picture 4" descr="Penge Clip png | PNGWing">
            <a:extLst>
              <a:ext uri="{FF2B5EF4-FFF2-40B4-BE49-F238E27FC236}">
                <a16:creationId xmlns:a16="http://schemas.microsoft.com/office/drawing/2014/main" id="{B1F20E85-B252-4B36-FE1F-FA9D445D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69" y="3069124"/>
            <a:ext cx="423438" cy="52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ktangel: afrundede hjørner 48">
            <a:extLst>
              <a:ext uri="{FF2B5EF4-FFF2-40B4-BE49-F238E27FC236}">
                <a16:creationId xmlns:a16="http://schemas.microsoft.com/office/drawing/2014/main" id="{FB777011-F82D-91A4-3938-8BD32328CC83}"/>
              </a:ext>
            </a:extLst>
          </p:cNvPr>
          <p:cNvSpPr/>
          <p:nvPr/>
        </p:nvSpPr>
        <p:spPr>
          <a:xfrm>
            <a:off x="8454908" y="1823223"/>
            <a:ext cx="996143" cy="3513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Screening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ED5F378-31B9-09FD-CB87-2991C25A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9155195" y="1703975"/>
            <a:ext cx="104100" cy="200704"/>
          </a:xfrm>
          <a:prstGeom prst="rect">
            <a:avLst/>
          </a:prstGeom>
        </p:spPr>
      </p:pic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B1E0FB5E-CC06-9484-966B-19EACF49E54F}"/>
              </a:ext>
            </a:extLst>
          </p:cNvPr>
          <p:cNvSpPr/>
          <p:nvPr/>
        </p:nvSpPr>
        <p:spPr>
          <a:xfrm>
            <a:off x="1699552" y="4272152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Virksomhed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217C9647-69F1-02CB-F8BA-6FD071F0F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969599" y="4119349"/>
            <a:ext cx="120652" cy="232616"/>
          </a:xfrm>
          <a:prstGeom prst="rect">
            <a:avLst/>
          </a:prstGeom>
        </p:spPr>
      </p:pic>
      <p:sp>
        <p:nvSpPr>
          <p:cNvPr id="37" name="Rektangel: afrundede hjørner 36">
            <a:extLst>
              <a:ext uri="{FF2B5EF4-FFF2-40B4-BE49-F238E27FC236}">
                <a16:creationId xmlns:a16="http://schemas.microsoft.com/office/drawing/2014/main" id="{FF1333F5-DAD5-01CA-4BE0-A2D38C5DA6CC}"/>
              </a:ext>
            </a:extLst>
          </p:cNvPr>
          <p:cNvSpPr/>
          <p:nvPr/>
        </p:nvSpPr>
        <p:spPr>
          <a:xfrm>
            <a:off x="1699552" y="2520310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Lokal ? forsyning</a:t>
            </a:r>
          </a:p>
        </p:txBody>
      </p:sp>
      <p:sp>
        <p:nvSpPr>
          <p:cNvPr id="44" name="Rektangel: afrundede hjørner 43">
            <a:extLst>
              <a:ext uri="{FF2B5EF4-FFF2-40B4-BE49-F238E27FC236}">
                <a16:creationId xmlns:a16="http://schemas.microsoft.com/office/drawing/2014/main" id="{6D010130-D52D-C966-3067-8C39DFD0FA83}"/>
              </a:ext>
            </a:extLst>
          </p:cNvPr>
          <p:cNvSpPr/>
          <p:nvPr/>
        </p:nvSpPr>
        <p:spPr>
          <a:xfrm>
            <a:off x="3368350" y="2549087"/>
            <a:ext cx="2872652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Forsyningsselskabet kører processen videre herfra</a:t>
            </a:r>
          </a:p>
        </p:txBody>
      </p:sp>
      <p:sp>
        <p:nvSpPr>
          <p:cNvPr id="50" name="Rektangel: afrundede hjørner 49">
            <a:extLst>
              <a:ext uri="{FF2B5EF4-FFF2-40B4-BE49-F238E27FC236}">
                <a16:creationId xmlns:a16="http://schemas.microsoft.com/office/drawing/2014/main" id="{27C551B1-471A-BC26-948B-45ADF2A1192E}"/>
              </a:ext>
            </a:extLst>
          </p:cNvPr>
          <p:cNvSpPr/>
          <p:nvPr/>
        </p:nvSpPr>
        <p:spPr>
          <a:xfrm>
            <a:off x="6563162" y="2548889"/>
            <a:ext cx="3236016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Borgergruppe bidrager til indsamling af tilsagn</a:t>
            </a:r>
          </a:p>
        </p:txBody>
      </p:sp>
      <p:sp>
        <p:nvSpPr>
          <p:cNvPr id="51" name="Rektangel: afrundede hjørner 50">
            <a:extLst>
              <a:ext uri="{FF2B5EF4-FFF2-40B4-BE49-F238E27FC236}">
                <a16:creationId xmlns:a16="http://schemas.microsoft.com/office/drawing/2014/main" id="{11E3AC0F-C841-D6C5-941B-2317E32404A6}"/>
              </a:ext>
            </a:extLst>
          </p:cNvPr>
          <p:cNvSpPr/>
          <p:nvPr/>
        </p:nvSpPr>
        <p:spPr>
          <a:xfrm>
            <a:off x="6216601" y="1355937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Dialog med forsyning</a:t>
            </a:r>
          </a:p>
        </p:txBody>
      </p:sp>
      <p:sp>
        <p:nvSpPr>
          <p:cNvPr id="52" name="Rektangel: afrundede hjørner 51">
            <a:extLst>
              <a:ext uri="{FF2B5EF4-FFF2-40B4-BE49-F238E27FC236}">
                <a16:creationId xmlns:a16="http://schemas.microsoft.com/office/drawing/2014/main" id="{0A2F0FDF-54FF-C60A-1058-67E0C7D06FFE}"/>
              </a:ext>
            </a:extLst>
          </p:cNvPr>
          <p:cNvSpPr/>
          <p:nvPr/>
        </p:nvSpPr>
        <p:spPr>
          <a:xfrm>
            <a:off x="3374588" y="3365469"/>
            <a:ext cx="1332000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Etablere AMBA</a:t>
            </a:r>
          </a:p>
        </p:txBody>
      </p:sp>
      <p:pic>
        <p:nvPicPr>
          <p:cNvPr id="43" name="Billede 42">
            <a:extLst>
              <a:ext uri="{FF2B5EF4-FFF2-40B4-BE49-F238E27FC236}">
                <a16:creationId xmlns:a16="http://schemas.microsoft.com/office/drawing/2014/main" id="{80E3FB95-FAAE-AB61-29E0-C0316D33B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541769" y="3333289"/>
            <a:ext cx="104100" cy="200704"/>
          </a:xfrm>
          <a:prstGeom prst="rect">
            <a:avLst/>
          </a:prstGeom>
        </p:spPr>
      </p:pic>
      <p:sp>
        <p:nvSpPr>
          <p:cNvPr id="53" name="Pil: nedad 52">
            <a:extLst>
              <a:ext uri="{FF2B5EF4-FFF2-40B4-BE49-F238E27FC236}">
                <a16:creationId xmlns:a16="http://schemas.microsoft.com/office/drawing/2014/main" id="{0188C13A-7C1C-741D-87F1-2CBD53683EF7}"/>
              </a:ext>
            </a:extLst>
          </p:cNvPr>
          <p:cNvSpPr/>
          <p:nvPr/>
        </p:nvSpPr>
        <p:spPr>
          <a:xfrm rot="16200000">
            <a:off x="9885503" y="2555732"/>
            <a:ext cx="710214" cy="52281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Pil: nedad 53">
            <a:extLst>
              <a:ext uri="{FF2B5EF4-FFF2-40B4-BE49-F238E27FC236}">
                <a16:creationId xmlns:a16="http://schemas.microsoft.com/office/drawing/2014/main" id="{F34E2BEA-4F72-677B-5C4E-EB12FAE4252D}"/>
              </a:ext>
            </a:extLst>
          </p:cNvPr>
          <p:cNvSpPr/>
          <p:nvPr/>
        </p:nvSpPr>
        <p:spPr>
          <a:xfrm rot="16200000">
            <a:off x="9892678" y="3449693"/>
            <a:ext cx="710214" cy="52281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Pil: nedad 54">
            <a:extLst>
              <a:ext uri="{FF2B5EF4-FFF2-40B4-BE49-F238E27FC236}">
                <a16:creationId xmlns:a16="http://schemas.microsoft.com/office/drawing/2014/main" id="{03CEA62B-C9A0-BA07-095E-4389F66B46F9}"/>
              </a:ext>
            </a:extLst>
          </p:cNvPr>
          <p:cNvSpPr/>
          <p:nvPr/>
        </p:nvSpPr>
        <p:spPr>
          <a:xfrm rot="16200000">
            <a:off x="9892678" y="4272401"/>
            <a:ext cx="710214" cy="522812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Rektangel: afrundede hjørner 55">
            <a:extLst>
              <a:ext uri="{FF2B5EF4-FFF2-40B4-BE49-F238E27FC236}">
                <a16:creationId xmlns:a16="http://schemas.microsoft.com/office/drawing/2014/main" id="{0A9FD00C-890B-98C5-421F-ADEDD91ED62E}"/>
              </a:ext>
            </a:extLst>
          </p:cNvPr>
          <p:cNvSpPr/>
          <p:nvPr/>
        </p:nvSpPr>
        <p:spPr>
          <a:xfrm>
            <a:off x="4996358" y="3373406"/>
            <a:ext cx="2006492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Projektforslag til kommunegodkendelse</a:t>
            </a:r>
          </a:p>
        </p:txBody>
      </p:sp>
      <p:pic>
        <p:nvPicPr>
          <p:cNvPr id="46" name="Billede 45">
            <a:extLst>
              <a:ext uri="{FF2B5EF4-FFF2-40B4-BE49-F238E27FC236}">
                <a16:creationId xmlns:a16="http://schemas.microsoft.com/office/drawing/2014/main" id="{CC1230E0-D186-B4FC-03AC-AB217DD98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727478" y="3221258"/>
            <a:ext cx="104100" cy="200704"/>
          </a:xfrm>
          <a:prstGeom prst="rect">
            <a:avLst/>
          </a:prstGeom>
        </p:spPr>
      </p:pic>
      <p:pic>
        <p:nvPicPr>
          <p:cNvPr id="47" name="Billede 46">
            <a:extLst>
              <a:ext uri="{FF2B5EF4-FFF2-40B4-BE49-F238E27FC236}">
                <a16:creationId xmlns:a16="http://schemas.microsoft.com/office/drawing/2014/main" id="{FDDABDED-772C-709F-4AFB-B78ABA24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6838249" y="3298965"/>
            <a:ext cx="104100" cy="200704"/>
          </a:xfrm>
          <a:prstGeom prst="rect">
            <a:avLst/>
          </a:prstGeom>
        </p:spPr>
      </p:pic>
      <p:sp>
        <p:nvSpPr>
          <p:cNvPr id="57" name="Rektangel: afrundede hjørner 56">
            <a:extLst>
              <a:ext uri="{FF2B5EF4-FFF2-40B4-BE49-F238E27FC236}">
                <a16:creationId xmlns:a16="http://schemas.microsoft.com/office/drawing/2014/main" id="{9B353087-5EC4-5B68-6C95-803E02D5189D}"/>
              </a:ext>
            </a:extLst>
          </p:cNvPr>
          <p:cNvSpPr/>
          <p:nvPr/>
        </p:nvSpPr>
        <p:spPr>
          <a:xfrm>
            <a:off x="6069149" y="5524541"/>
            <a:ext cx="1332000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Udbud af termonet </a:t>
            </a:r>
          </a:p>
        </p:txBody>
      </p:sp>
      <p:sp>
        <p:nvSpPr>
          <p:cNvPr id="58" name="Rektangel: afrundede hjørner 57">
            <a:extLst>
              <a:ext uri="{FF2B5EF4-FFF2-40B4-BE49-F238E27FC236}">
                <a16:creationId xmlns:a16="http://schemas.microsoft.com/office/drawing/2014/main" id="{9CEA0A68-4DE7-70CB-B729-5A883CA15024}"/>
              </a:ext>
            </a:extLst>
          </p:cNvPr>
          <p:cNvSpPr/>
          <p:nvPr/>
        </p:nvSpPr>
        <p:spPr>
          <a:xfrm>
            <a:off x="3384820" y="4272204"/>
            <a:ext cx="3687765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Kører selvstændig proces eller i samarbejde med forsyningsselskab</a:t>
            </a:r>
          </a:p>
        </p:txBody>
      </p:sp>
      <p:sp>
        <p:nvSpPr>
          <p:cNvPr id="59" name="Rektangel: afrundede hjørner 58">
            <a:extLst>
              <a:ext uri="{FF2B5EF4-FFF2-40B4-BE49-F238E27FC236}">
                <a16:creationId xmlns:a16="http://schemas.microsoft.com/office/drawing/2014/main" id="{3588E804-1237-4655-3E9C-BEFF3EA5CBE1}"/>
              </a:ext>
            </a:extLst>
          </p:cNvPr>
          <p:cNvSpPr/>
          <p:nvPr/>
        </p:nvSpPr>
        <p:spPr>
          <a:xfrm>
            <a:off x="4383624" y="5531180"/>
            <a:ext cx="1332000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Projekt godkendelse</a:t>
            </a:r>
          </a:p>
        </p:txBody>
      </p:sp>
      <p:sp>
        <p:nvSpPr>
          <p:cNvPr id="60" name="Rektangel: afrundede hjørner 59">
            <a:extLst>
              <a:ext uri="{FF2B5EF4-FFF2-40B4-BE49-F238E27FC236}">
                <a16:creationId xmlns:a16="http://schemas.microsoft.com/office/drawing/2014/main" id="{E21847B4-CBDE-9E0A-8D3C-98F858CC08B6}"/>
              </a:ext>
            </a:extLst>
          </p:cNvPr>
          <p:cNvSpPr/>
          <p:nvPr/>
        </p:nvSpPr>
        <p:spPr>
          <a:xfrm>
            <a:off x="7811382" y="5522302"/>
            <a:ext cx="1332000" cy="57600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dirty="0"/>
              <a:t>Etablering</a:t>
            </a:r>
          </a:p>
        </p:txBody>
      </p:sp>
      <p:sp>
        <p:nvSpPr>
          <p:cNvPr id="61" name="Venstre klammeparentes 60">
            <a:extLst>
              <a:ext uri="{FF2B5EF4-FFF2-40B4-BE49-F238E27FC236}">
                <a16:creationId xmlns:a16="http://schemas.microsoft.com/office/drawing/2014/main" id="{DF2AF93B-330A-BB92-13B5-A7FADC517169}"/>
              </a:ext>
            </a:extLst>
          </p:cNvPr>
          <p:cNvSpPr/>
          <p:nvPr/>
        </p:nvSpPr>
        <p:spPr>
          <a:xfrm>
            <a:off x="1397430" y="2520310"/>
            <a:ext cx="120652" cy="2327842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8B7D6C00-F727-2FAA-FCB8-0FF4A214C7F5}"/>
              </a:ext>
            </a:extLst>
          </p:cNvPr>
          <p:cNvSpPr txBox="1"/>
          <p:nvPr/>
        </p:nvSpPr>
        <p:spPr>
          <a:xfrm rot="16200000">
            <a:off x="203180" y="3260356"/>
            <a:ext cx="120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Valg</a:t>
            </a:r>
          </a:p>
        </p:txBody>
      </p:sp>
      <p:sp>
        <p:nvSpPr>
          <p:cNvPr id="2048" name="Tekstfelt 2047">
            <a:extLst>
              <a:ext uri="{FF2B5EF4-FFF2-40B4-BE49-F238E27FC236}">
                <a16:creationId xmlns:a16="http://schemas.microsoft.com/office/drawing/2014/main" id="{6A3FF8FF-E65C-2351-12B1-EF9CCFB515F2}"/>
              </a:ext>
            </a:extLst>
          </p:cNvPr>
          <p:cNvSpPr txBox="1"/>
          <p:nvPr/>
        </p:nvSpPr>
        <p:spPr>
          <a:xfrm>
            <a:off x="3009185" y="3997723"/>
            <a:ext cx="18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?</a:t>
            </a:r>
          </a:p>
        </p:txBody>
      </p:sp>
      <p:sp>
        <p:nvSpPr>
          <p:cNvPr id="2049" name="Rektangel: afrundede hjørner 2048">
            <a:extLst>
              <a:ext uri="{FF2B5EF4-FFF2-40B4-BE49-F238E27FC236}">
                <a16:creationId xmlns:a16="http://schemas.microsoft.com/office/drawing/2014/main" id="{39778351-B3B6-E08B-BAD2-D7007DF99808}"/>
              </a:ext>
            </a:extLst>
          </p:cNvPr>
          <p:cNvSpPr/>
          <p:nvPr/>
        </p:nvSpPr>
        <p:spPr>
          <a:xfrm>
            <a:off x="7407491" y="4294281"/>
            <a:ext cx="2144882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Borgergruppe bidrager til indsamling af tilsagn</a:t>
            </a:r>
          </a:p>
        </p:txBody>
      </p:sp>
      <p:sp>
        <p:nvSpPr>
          <p:cNvPr id="2050" name="Rektangel: afrundede hjørner 2049">
            <a:extLst>
              <a:ext uri="{FF2B5EF4-FFF2-40B4-BE49-F238E27FC236}">
                <a16:creationId xmlns:a16="http://schemas.microsoft.com/office/drawing/2014/main" id="{73DC3A23-799C-73A1-071B-4F176E696665}"/>
              </a:ext>
            </a:extLst>
          </p:cNvPr>
          <p:cNvSpPr/>
          <p:nvPr/>
        </p:nvSpPr>
        <p:spPr>
          <a:xfrm>
            <a:off x="9048328" y="3343047"/>
            <a:ext cx="814243" cy="57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400" b="1" dirty="0">
                <a:solidFill>
                  <a:schemeClr val="tx1"/>
                </a:solidFill>
              </a:rPr>
              <a:t>Borger bistand</a:t>
            </a:r>
          </a:p>
        </p:txBody>
      </p:sp>
    </p:spTree>
    <p:extLst>
      <p:ext uri="{BB962C8B-B14F-4D97-AF65-F5344CB8AC3E}">
        <p14:creationId xmlns:p14="http://schemas.microsoft.com/office/powerpoint/2010/main" val="2512563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14B7C-5498-8BC7-CF15-F4BFD3B7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kan hjælpe?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92CB7E-3E6C-A950-F2D0-E763F6CDF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 b="1" dirty="0"/>
              <a:t>Kommuner</a:t>
            </a:r>
            <a:r>
              <a:rPr lang="da-DK" dirty="0"/>
              <a:t>:</a:t>
            </a:r>
          </a:p>
          <a:p>
            <a:pPr lvl="1"/>
            <a:r>
              <a:rPr lang="da-DK" dirty="0"/>
              <a:t>data, facilitering, kontakter, borgermøder, midler, hvad må man?</a:t>
            </a:r>
          </a:p>
          <a:p>
            <a:pPr lvl="1"/>
            <a:endParaRPr lang="da-DK" dirty="0"/>
          </a:p>
          <a:p>
            <a:r>
              <a:rPr lang="da-DK" b="1" dirty="0"/>
              <a:t>Gate 21</a:t>
            </a:r>
          </a:p>
          <a:p>
            <a:pPr lvl="1"/>
            <a:r>
              <a:rPr lang="da-DK" dirty="0"/>
              <a:t>kontakter, oplæg, sparring og måske lidt data</a:t>
            </a:r>
          </a:p>
          <a:p>
            <a:pPr lvl="1"/>
            <a:endParaRPr lang="da-DK" dirty="0"/>
          </a:p>
          <a:p>
            <a:r>
              <a:rPr lang="da-DK" b="1" dirty="0"/>
              <a:t>Dansk Fjernvarme</a:t>
            </a:r>
          </a:p>
          <a:p>
            <a:pPr lvl="1"/>
            <a:r>
              <a:rPr lang="da-DK" dirty="0"/>
              <a:t>hjemmeside og måske mere.</a:t>
            </a:r>
          </a:p>
          <a:p>
            <a:pPr lvl="1"/>
            <a:endParaRPr lang="da-DK" dirty="0"/>
          </a:p>
          <a:p>
            <a:r>
              <a:rPr lang="da-DK" b="1" dirty="0"/>
              <a:t>Forsyningsselskaber, hvis de går ind i projektet</a:t>
            </a:r>
          </a:p>
          <a:p>
            <a:pPr lvl="1"/>
            <a:r>
              <a:rPr lang="da-DK" dirty="0"/>
              <a:t>Projektforslag og gennemførelse eller evt. overtagelse</a:t>
            </a:r>
          </a:p>
          <a:p>
            <a:pPr lvl="1"/>
            <a:endParaRPr lang="da-DK" dirty="0"/>
          </a:p>
          <a:p>
            <a:r>
              <a:rPr lang="da-DK" b="1" dirty="0"/>
              <a:t>Virksomheder (mod betaling)</a:t>
            </a:r>
          </a:p>
          <a:p>
            <a:pPr lvl="1"/>
            <a:r>
              <a:rPr lang="da-DK" dirty="0"/>
              <a:t>Rådgivning, facilitering, bygherrerådgiver</a:t>
            </a:r>
          </a:p>
        </p:txBody>
      </p:sp>
    </p:spTree>
    <p:extLst>
      <p:ext uri="{BB962C8B-B14F-4D97-AF65-F5344CB8AC3E}">
        <p14:creationId xmlns:p14="http://schemas.microsoft.com/office/powerpoint/2010/main" val="112172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E089D-291D-03C8-D68C-23196A539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Vridsløsemagle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FB0747-2027-CBD1-6E74-AEB9D14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95" y="2141537"/>
            <a:ext cx="7000983" cy="4351338"/>
          </a:xfrm>
        </p:spPr>
        <p:txBody>
          <a:bodyPr/>
          <a:lstStyle/>
          <a:p>
            <a:r>
              <a:rPr lang="da-DK" dirty="0"/>
              <a:t>Hvorfor er det en vigtig case?</a:t>
            </a:r>
          </a:p>
          <a:p>
            <a:endParaRPr lang="da-DK" dirty="0"/>
          </a:p>
          <a:p>
            <a:pPr lvl="1"/>
            <a:r>
              <a:rPr lang="da-DK" dirty="0"/>
              <a:t>Første eksempel på at et forsyningsselskab laver et termonet</a:t>
            </a:r>
          </a:p>
          <a:p>
            <a:pPr lvl="1"/>
            <a:r>
              <a:rPr lang="da-DK" dirty="0"/>
              <a:t>Demonstration af at konceptet virker i en traditionel landsby</a:t>
            </a:r>
          </a:p>
          <a:p>
            <a:pPr lvl="1"/>
            <a:r>
              <a:rPr lang="da-DK" dirty="0"/>
              <a:t>Test af om prisberegninger m.m. holder</a:t>
            </a:r>
          </a:p>
        </p:txBody>
      </p:sp>
      <p:pic>
        <p:nvPicPr>
          <p:cNvPr id="5" name="Billede 4" descr="Et billede, der indeholder udendørs, røg">
            <a:extLst>
              <a:ext uri="{FF2B5EF4-FFF2-40B4-BE49-F238E27FC236}">
                <a16:creationId xmlns:a16="http://schemas.microsoft.com/office/drawing/2014/main" id="{2600517F-C8EC-36D6-E253-6C6D83F36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27879" y="1625754"/>
            <a:ext cx="4772346" cy="47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D12FF9-EA73-D018-C244-63A687CCF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Vridsløsemagle – det gode eksempel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31FC00E-2D9F-C529-9D37-E779E29B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07157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Projektforslag </a:t>
            </a:r>
          </a:p>
          <a:p>
            <a:pPr lvl="1"/>
            <a:r>
              <a:rPr lang="da-DK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 alt 110 boliger, 28 har varmepumper og 18 har elvarme. </a:t>
            </a:r>
          </a:p>
          <a:p>
            <a:pPr lvl="1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Nødvendig tilslutningsprocent 30% (55 tilsagn)</a:t>
            </a:r>
          </a:p>
          <a:p>
            <a:pPr lvl="1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Ledningsnettet dimensioneres så hele landsbyen kan komme på over tid.</a:t>
            </a:r>
          </a:p>
          <a:p>
            <a:pPr lvl="1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23 boringer á 200 meter</a:t>
            </a:r>
          </a:p>
          <a:p>
            <a:pPr lvl="1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Høje-Taastrup forsyning ejer</a:t>
            </a:r>
          </a:p>
          <a:p>
            <a:pPr lvl="2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Antager at det er under varmeforsyningsloven </a:t>
            </a:r>
            <a:r>
              <a:rPr lang="da-DK" sz="2200" dirty="0" err="1">
                <a:latin typeface="Calibri" panose="020F0502020204030204" pitchFamily="34" charset="0"/>
                <a:ea typeface="Calibri" panose="020F0502020204030204" pitchFamily="34" charset="0"/>
              </a:rPr>
              <a:t>udfra</a:t>
            </a: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 2016 udtalelse</a:t>
            </a:r>
          </a:p>
          <a:p>
            <a:pPr lvl="2"/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Man ejer alt  </a:t>
            </a:r>
            <a:r>
              <a:rPr lang="da-DK" sz="2200" dirty="0" err="1">
                <a:latin typeface="Calibri" panose="020F0502020204030204" pitchFamily="34" charset="0"/>
                <a:ea typeface="Calibri" panose="020F0502020204030204" pitchFamily="34" charset="0"/>
              </a:rPr>
              <a:t>incl</a:t>
            </a:r>
            <a:r>
              <a:rPr lang="da-DK" sz="2200" dirty="0">
                <a:latin typeface="Calibri" panose="020F0502020204030204" pitchFamily="34" charset="0"/>
                <a:ea typeface="Calibri" panose="020F0502020204030204" pitchFamily="34" charset="0"/>
              </a:rPr>
              <a:t> varmepumpe og elmåler, og sælger bare varme</a:t>
            </a:r>
          </a:p>
          <a:p>
            <a:pPr marL="0" indent="0">
              <a:buNone/>
            </a:pPr>
            <a:endParaRPr lang="da-DK" sz="1600" dirty="0"/>
          </a:p>
          <a:p>
            <a:r>
              <a:rPr lang="da-DK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https://dagsordener.htk.dk/vis?id=fa5a5841-e35f-4610-a0a5-bdd25f784cd5&amp;fritekst=termonet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1620227256"/>
      </p:ext>
    </p:extLst>
  </p:cSld>
  <p:clrMapOvr>
    <a:masterClrMapping/>
  </p:clrMapOvr>
</p:sld>
</file>

<file path=ppt/theme/theme1.xml><?xml version="1.0" encoding="utf-8"?>
<a:theme xmlns:a="http://schemas.openxmlformats.org/drawingml/2006/main" name="Gate 21 PP skabelon med billede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F27EE54505894F8949877424BE53BC" ma:contentTypeVersion="20" ma:contentTypeDescription="Create a new document." ma:contentTypeScope="" ma:versionID="e4ec5da556746d13d6413398424343df">
  <xsd:schema xmlns:xsd="http://www.w3.org/2001/XMLSchema" xmlns:xs="http://www.w3.org/2001/XMLSchema" xmlns:p="http://schemas.microsoft.com/office/2006/metadata/properties" xmlns:ns1="http://schemas.microsoft.com/sharepoint/v3" xmlns:ns2="972c847a-b6da-49e2-bd84-96870542d961" xmlns:ns3="d52b4523-be93-48ba-bc9b-e9cc181517d0" targetNamespace="http://schemas.microsoft.com/office/2006/metadata/properties" ma:root="true" ma:fieldsID="8152f4c6921ab39902f45655ac453ce0" ns1:_="" ns2:_="" ns3:_="">
    <xsd:import namespace="http://schemas.microsoft.com/sharepoint/v3"/>
    <xsd:import namespace="972c847a-b6da-49e2-bd84-96870542d961"/>
    <xsd:import namespace="d52b4523-be93-48ba-bc9b-e9cc181517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2c847a-b6da-49e2-bd84-96870542d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bb0b1ba4-d4a1-4e05-9ed3-357bd95cdb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2b4523-be93-48ba-bc9b-e9cc181517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bb0b1ba4-d4a1-4e05-9ed3-357bd95cdb5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5669f694-c9e3-4685-93d6-4a40538d8f94}" ma:internalName="TaxCatchAll" ma:showField="CatchAllData" ma:web="d52b4523-be93-48ba-bc9b-e9cc181517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2b4523-be93-48ba-bc9b-e9cc181517d0" xsi:nil="true"/>
    <TaxKeywordTaxHTField xmlns="d52b4523-be93-48ba-bc9b-e9cc181517d0">
      <Terms xmlns="http://schemas.microsoft.com/office/infopath/2007/PartnerControls"/>
    </TaxKeywordTaxHTField>
    <_ip_UnifiedCompliancePolicyUIAction xmlns="http://schemas.microsoft.com/sharepoint/v3" xsi:nil="true"/>
    <_ip_UnifiedCompliancePolicyProperties xmlns="http://schemas.microsoft.com/sharepoint/v3" xsi:nil="true"/>
    <lcf76f155ced4ddcb4097134ff3c332f xmlns="972c847a-b6da-49e2-bd84-96870542d96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1FE110-5E7A-417F-9CE3-B9B658049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9A625C-52C7-4DB2-8CAD-7ED7E3FD58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72c847a-b6da-49e2-bd84-96870542d961"/>
    <ds:schemaRef ds:uri="d52b4523-be93-48ba-bc9b-e9cc181517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8713B3-EC95-4D8A-9E8C-AE55D054587B}">
  <ds:schemaRefs>
    <ds:schemaRef ds:uri="d52b4523-be93-48ba-bc9b-e9cc181517d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72c847a-b6da-49e2-bd84-96870542d961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2844</TotalTime>
  <Words>637</Words>
  <Application>Microsoft Office PowerPoint</Application>
  <PresentationFormat>Widescreen</PresentationFormat>
  <Paragraphs>114</Paragraphs>
  <Slides>14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MarkPro</vt:lpstr>
      <vt:lpstr>Gate 21 PP skabelon med billede</vt:lpstr>
      <vt:lpstr>Termonet Fælles varmeløsning udenfor de traditionelle fjernvarmeområder</vt:lpstr>
      <vt:lpstr>Løsningen: termonet i bred forstand</vt:lpstr>
      <vt:lpstr>To modeller – og den varme</vt:lpstr>
      <vt:lpstr>Mange varmekilder</vt:lpstr>
      <vt:lpstr>Hvem skal ???</vt:lpstr>
      <vt:lpstr>PowerPoint-præsentation</vt:lpstr>
      <vt:lpstr>Hvem kan hjælpe?</vt:lpstr>
      <vt:lpstr>Vridsløsemagle</vt:lpstr>
      <vt:lpstr>Vridsløsemagle – det gode eksempel</vt:lpstr>
      <vt:lpstr>PowerPoint-præsentation</vt:lpstr>
      <vt:lpstr>TRACÉ FOR ETABLERING AF KOLD FJERNVARME I VRIDSLØSEMAGLE</vt:lpstr>
      <vt:lpstr>Vridsløsemagle - arealer</vt:lpstr>
      <vt:lpstr>Vridsløsemagle - priser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Nanna Vanderskrog</dc:creator>
  <cp:lastModifiedBy>Tommy Olsen</cp:lastModifiedBy>
  <cp:revision>11</cp:revision>
  <dcterms:created xsi:type="dcterms:W3CDTF">2020-12-02T14:19:32Z</dcterms:created>
  <dcterms:modified xsi:type="dcterms:W3CDTF">2023-05-04T14:21:33Z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0x0101004BF27EE54505894F8949877424BE53BC</vt:lpwstr>
  </property>
  <property fmtid="{D5CDD505-2E9C-101B-9397-08002B2CF9AE}" pid="4" name="MediaServiceImageTags">
    <vt:lpwstr/>
  </property>
</Properties>
</file>